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0159D-8D47-4022-B6F3-80BC0735FC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172204-9FF8-4E05-9B57-0C821A767129}">
      <dgm:prSet phldrT="[Testo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it-IT" dirty="0"/>
            <a:t>The </a:t>
          </a:r>
          <a:r>
            <a:rPr lang="it-IT" u="none" dirty="0">
              <a:solidFill>
                <a:schemeClr val="accent6"/>
              </a:solidFill>
            </a:rPr>
            <a:t>western</a:t>
          </a:r>
          <a:r>
            <a:rPr lang="it-IT" u="none" dirty="0"/>
            <a:t> part </a:t>
          </a:r>
          <a:r>
            <a:rPr lang="it-IT" dirty="0" err="1"/>
            <a:t>was</a:t>
          </a:r>
          <a:r>
            <a:rPr lang="it-IT" dirty="0"/>
            <a:t> </a:t>
          </a:r>
          <a:r>
            <a:rPr lang="it-IT" dirty="0" err="1"/>
            <a:t>administrated</a:t>
          </a:r>
          <a:r>
            <a:rPr lang="it-IT" dirty="0"/>
            <a:t> by the </a:t>
          </a:r>
          <a:r>
            <a:rPr lang="it-IT" dirty="0">
              <a:solidFill>
                <a:srgbClr val="92D050"/>
              </a:solidFill>
            </a:rPr>
            <a:t>United</a:t>
          </a:r>
          <a:r>
            <a:rPr lang="it-IT" dirty="0"/>
            <a:t> </a:t>
          </a:r>
          <a:r>
            <a:rPr lang="it-IT" dirty="0">
              <a:solidFill>
                <a:srgbClr val="92D050"/>
              </a:solidFill>
            </a:rPr>
            <a:t>States of America, Great Britain and France</a:t>
          </a:r>
          <a:r>
            <a:rPr lang="it-IT" dirty="0"/>
            <a:t> (</a:t>
          </a:r>
          <a:r>
            <a:rPr lang="it-IT" dirty="0">
              <a:solidFill>
                <a:srgbClr val="92D050"/>
              </a:solidFill>
            </a:rPr>
            <a:t>Federal</a:t>
          </a:r>
          <a:r>
            <a:rPr lang="it-IT" dirty="0"/>
            <a:t> </a:t>
          </a:r>
          <a:r>
            <a:rPr lang="it-IT" dirty="0">
              <a:solidFill>
                <a:srgbClr val="92D050"/>
              </a:solidFill>
            </a:rPr>
            <a:t>Republic of Germany</a:t>
          </a:r>
          <a:r>
            <a:rPr lang="it-IT" dirty="0"/>
            <a:t>, capital city: </a:t>
          </a:r>
          <a:r>
            <a:rPr lang="it-IT" dirty="0">
              <a:solidFill>
                <a:srgbClr val="92D050"/>
              </a:solidFill>
            </a:rPr>
            <a:t>Bonn</a:t>
          </a:r>
          <a:r>
            <a:rPr lang="it-IT" dirty="0"/>
            <a:t>)</a:t>
          </a:r>
          <a:br>
            <a:rPr lang="it-IT" dirty="0"/>
          </a:br>
          <a:endParaRPr lang="it-IT" dirty="0"/>
        </a:p>
      </dgm:t>
    </dgm:pt>
    <dgm:pt modelId="{004F7944-F3DE-4165-974A-B194716D6E0A}" type="parTrans" cxnId="{7CEC3B2A-CEBF-41D7-B168-E318B4D28865}">
      <dgm:prSet/>
      <dgm:spPr/>
      <dgm:t>
        <a:bodyPr/>
        <a:lstStyle/>
        <a:p>
          <a:endParaRPr lang="it-IT"/>
        </a:p>
      </dgm:t>
    </dgm:pt>
    <dgm:pt modelId="{8123C714-8185-41D7-B68D-05714B9084C7}" type="sibTrans" cxnId="{7CEC3B2A-CEBF-41D7-B168-E318B4D28865}">
      <dgm:prSet/>
      <dgm:spPr/>
      <dgm:t>
        <a:bodyPr/>
        <a:lstStyle/>
        <a:p>
          <a:endParaRPr lang="it-IT"/>
        </a:p>
      </dgm:t>
    </dgm:pt>
    <dgm:pt modelId="{581D8024-0730-49EB-A8C4-A60C2BD56F5B}">
      <dgm:prSet phldrT="[Testo]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it-IT" dirty="0"/>
            <a:t>The </a:t>
          </a:r>
          <a:r>
            <a:rPr lang="it-IT" u="none" dirty="0" err="1">
              <a:solidFill>
                <a:srgbClr val="7030A0"/>
              </a:solidFill>
            </a:rPr>
            <a:t>eastern</a:t>
          </a:r>
          <a:r>
            <a:rPr lang="it-IT" u="none" dirty="0"/>
            <a:t> part </a:t>
          </a:r>
          <a:r>
            <a:rPr lang="it-IT" dirty="0" err="1"/>
            <a:t>was</a:t>
          </a:r>
          <a:r>
            <a:rPr lang="it-IT" dirty="0"/>
            <a:t> under the power of the </a:t>
          </a:r>
          <a:r>
            <a:rPr lang="it-IT" dirty="0">
              <a:solidFill>
                <a:srgbClr val="7030A0"/>
              </a:solidFill>
            </a:rPr>
            <a:t>Soviet</a:t>
          </a:r>
          <a:r>
            <a:rPr lang="it-IT" dirty="0"/>
            <a:t> </a:t>
          </a:r>
          <a:r>
            <a:rPr lang="it-IT" dirty="0">
              <a:solidFill>
                <a:srgbClr val="7030A0"/>
              </a:solidFill>
            </a:rPr>
            <a:t>Union</a:t>
          </a:r>
          <a:r>
            <a:rPr lang="it-IT" dirty="0"/>
            <a:t> (</a:t>
          </a:r>
          <a:r>
            <a:rPr lang="it-IT" dirty="0" err="1">
              <a:solidFill>
                <a:srgbClr val="7030A0"/>
              </a:solidFill>
            </a:rPr>
            <a:t>Democratic</a:t>
          </a:r>
          <a:r>
            <a:rPr lang="it-IT" dirty="0">
              <a:solidFill>
                <a:srgbClr val="7030A0"/>
              </a:solidFill>
            </a:rPr>
            <a:t> Republic of Germany</a:t>
          </a:r>
          <a:r>
            <a:rPr lang="it-IT" dirty="0"/>
            <a:t>, capital: </a:t>
          </a:r>
          <a:r>
            <a:rPr lang="it-IT" dirty="0" err="1">
              <a:solidFill>
                <a:srgbClr val="7030A0"/>
              </a:solidFill>
            </a:rPr>
            <a:t>Berlin</a:t>
          </a:r>
          <a:r>
            <a:rPr lang="it-IT" dirty="0"/>
            <a:t>)</a:t>
          </a:r>
          <a:br>
            <a:rPr lang="it-IT" dirty="0"/>
          </a:br>
          <a:endParaRPr lang="it-IT" dirty="0"/>
        </a:p>
      </dgm:t>
    </dgm:pt>
    <dgm:pt modelId="{89C3D7F4-3E3B-4452-95FE-1E1E8B2622C0}" type="parTrans" cxnId="{3D88F3FA-CD89-43A9-AA37-AA535F64D131}">
      <dgm:prSet/>
      <dgm:spPr/>
      <dgm:t>
        <a:bodyPr/>
        <a:lstStyle/>
        <a:p>
          <a:endParaRPr lang="it-IT"/>
        </a:p>
      </dgm:t>
    </dgm:pt>
    <dgm:pt modelId="{006BE55C-D700-4105-AB3A-406BCB4BD339}" type="sibTrans" cxnId="{3D88F3FA-CD89-43A9-AA37-AA535F64D131}">
      <dgm:prSet/>
      <dgm:spPr/>
      <dgm:t>
        <a:bodyPr/>
        <a:lstStyle/>
        <a:p>
          <a:endParaRPr lang="it-IT"/>
        </a:p>
      </dgm:t>
    </dgm:pt>
    <dgm:pt modelId="{5433748A-4449-4E12-821B-127AE2FBD003}">
      <dgm:prSet phldrT="[Testo]"/>
      <dgm:spPr>
        <a:solidFill>
          <a:schemeClr val="tx1">
            <a:lumMod val="65000"/>
            <a:lumOff val="35000"/>
          </a:schemeClr>
        </a:solidFill>
        <a:ln>
          <a:noFill/>
        </a:ln>
      </dgm:spPr>
      <dgm:t>
        <a:bodyPr/>
        <a:lstStyle/>
        <a:p>
          <a:r>
            <a:rPr lang="it-IT" dirty="0" err="1"/>
            <a:t>During</a:t>
          </a:r>
          <a:r>
            <a:rPr lang="it-IT" dirty="0"/>
            <a:t> the </a:t>
          </a:r>
          <a:r>
            <a:rPr lang="it-IT" dirty="0" err="1">
              <a:solidFill>
                <a:schemeClr val="accent1">
                  <a:lumMod val="40000"/>
                  <a:lumOff val="60000"/>
                </a:schemeClr>
              </a:solidFill>
            </a:rPr>
            <a:t>Cold</a:t>
          </a:r>
          <a:r>
            <a:rPr lang="it-IT" dirty="0">
              <a:solidFill>
                <a:schemeClr val="accent1">
                  <a:lumMod val="40000"/>
                  <a:lumOff val="60000"/>
                </a:schemeClr>
              </a:solidFill>
            </a:rPr>
            <a:t> War</a:t>
          </a:r>
          <a:r>
            <a:rPr lang="it-IT" dirty="0"/>
            <a:t>, after the Second World War, Germany </a:t>
          </a:r>
          <a:r>
            <a:rPr lang="it-IT" dirty="0" err="1"/>
            <a:t>was</a:t>
          </a:r>
          <a:r>
            <a:rPr lang="it-IT" dirty="0"/>
            <a:t> </a:t>
          </a:r>
          <a:r>
            <a:rPr lang="it-IT" dirty="0" err="1"/>
            <a:t>divided</a:t>
          </a:r>
          <a:r>
            <a:rPr lang="it-IT" dirty="0"/>
            <a:t> in </a:t>
          </a:r>
          <a:r>
            <a:rPr lang="it-IT" dirty="0" err="1"/>
            <a:t>two</a:t>
          </a:r>
          <a:r>
            <a:rPr lang="it-IT" dirty="0"/>
            <a:t> </a:t>
          </a:r>
          <a:r>
            <a:rPr lang="it-IT" dirty="0" err="1"/>
            <a:t>sectors</a:t>
          </a:r>
          <a:r>
            <a:rPr lang="it-IT" dirty="0"/>
            <a:t>:</a:t>
          </a:r>
          <a:br>
            <a:rPr lang="it-IT" dirty="0"/>
          </a:br>
          <a:endParaRPr lang="it-IT" dirty="0"/>
        </a:p>
      </dgm:t>
    </dgm:pt>
    <dgm:pt modelId="{BDDBD874-59B2-478F-B488-B7BCAA39F9AE}" type="sibTrans" cxnId="{D8D2F547-A0C2-49BF-B3B7-AC846730D679}">
      <dgm:prSet/>
      <dgm:spPr/>
      <dgm:t>
        <a:bodyPr/>
        <a:lstStyle/>
        <a:p>
          <a:endParaRPr lang="it-IT"/>
        </a:p>
      </dgm:t>
    </dgm:pt>
    <dgm:pt modelId="{5E4AD1A9-2AD3-4E4A-9744-1DB07F5346C2}" type="parTrans" cxnId="{D8D2F547-A0C2-49BF-B3B7-AC846730D679}">
      <dgm:prSet/>
      <dgm:spPr/>
      <dgm:t>
        <a:bodyPr/>
        <a:lstStyle/>
        <a:p>
          <a:endParaRPr lang="it-IT"/>
        </a:p>
      </dgm:t>
    </dgm:pt>
    <dgm:pt modelId="{E1CD0AD7-FA34-4893-8CBC-DECAC1E954E2}" type="pres">
      <dgm:prSet presAssocID="{7260159D-8D47-4022-B6F3-80BC0735FC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DF4C851-7B4A-4101-86D9-9443BA34469D}" type="pres">
      <dgm:prSet presAssocID="{5433748A-4449-4E12-821B-127AE2FBD003}" presName="hierRoot1" presStyleCnt="0">
        <dgm:presLayoutVars>
          <dgm:hierBranch val="init"/>
        </dgm:presLayoutVars>
      </dgm:prSet>
      <dgm:spPr/>
    </dgm:pt>
    <dgm:pt modelId="{39306C5C-2FBB-4D28-92BB-51256F90C967}" type="pres">
      <dgm:prSet presAssocID="{5433748A-4449-4E12-821B-127AE2FBD003}" presName="rootComposite1" presStyleCnt="0"/>
      <dgm:spPr/>
    </dgm:pt>
    <dgm:pt modelId="{CE0ADB36-730B-4E0C-8FC3-A396EC540C7D}" type="pres">
      <dgm:prSet presAssocID="{5433748A-4449-4E12-821B-127AE2FBD0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04F46B2-E7D4-4DED-A2F2-2DDB6EF0AC68}" type="pres">
      <dgm:prSet presAssocID="{5433748A-4449-4E12-821B-127AE2FBD003}" presName="rootConnector1" presStyleLbl="node1" presStyleIdx="0" presStyleCnt="0"/>
      <dgm:spPr/>
      <dgm:t>
        <a:bodyPr/>
        <a:lstStyle/>
        <a:p>
          <a:endParaRPr lang="it-IT"/>
        </a:p>
      </dgm:t>
    </dgm:pt>
    <dgm:pt modelId="{324B77E5-7364-46F3-A3A0-E0839F3C4D4E}" type="pres">
      <dgm:prSet presAssocID="{5433748A-4449-4E12-821B-127AE2FBD003}" presName="hierChild2" presStyleCnt="0"/>
      <dgm:spPr/>
    </dgm:pt>
    <dgm:pt modelId="{B1A7FF01-71A2-4F05-A2DF-E818331C2333}" type="pres">
      <dgm:prSet presAssocID="{004F7944-F3DE-4165-974A-B194716D6E0A}" presName="Name37" presStyleLbl="parChTrans1D2" presStyleIdx="0" presStyleCnt="2"/>
      <dgm:spPr/>
      <dgm:t>
        <a:bodyPr/>
        <a:lstStyle/>
        <a:p>
          <a:endParaRPr lang="it-IT"/>
        </a:p>
      </dgm:t>
    </dgm:pt>
    <dgm:pt modelId="{0496FEAF-7867-4636-AA9A-29DA1798A183}" type="pres">
      <dgm:prSet presAssocID="{12172204-9FF8-4E05-9B57-0C821A767129}" presName="hierRoot2" presStyleCnt="0">
        <dgm:presLayoutVars>
          <dgm:hierBranch val="init"/>
        </dgm:presLayoutVars>
      </dgm:prSet>
      <dgm:spPr/>
    </dgm:pt>
    <dgm:pt modelId="{6C2D83A6-15A3-4F77-A26E-299ED6E867B2}" type="pres">
      <dgm:prSet presAssocID="{12172204-9FF8-4E05-9B57-0C821A767129}" presName="rootComposite" presStyleCnt="0"/>
      <dgm:spPr/>
    </dgm:pt>
    <dgm:pt modelId="{EB00614A-186C-47B6-8BCF-5DD71D273E7A}" type="pres">
      <dgm:prSet presAssocID="{12172204-9FF8-4E05-9B57-0C821A76712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CCE67B6-99B3-48CB-AA09-B990A4ACC074}" type="pres">
      <dgm:prSet presAssocID="{12172204-9FF8-4E05-9B57-0C821A767129}" presName="rootConnector" presStyleLbl="node2" presStyleIdx="0" presStyleCnt="2"/>
      <dgm:spPr/>
      <dgm:t>
        <a:bodyPr/>
        <a:lstStyle/>
        <a:p>
          <a:endParaRPr lang="it-IT"/>
        </a:p>
      </dgm:t>
    </dgm:pt>
    <dgm:pt modelId="{6104516F-2E50-4B73-A71D-1A2FFA7A0C0F}" type="pres">
      <dgm:prSet presAssocID="{12172204-9FF8-4E05-9B57-0C821A767129}" presName="hierChild4" presStyleCnt="0"/>
      <dgm:spPr/>
    </dgm:pt>
    <dgm:pt modelId="{B6902AF3-C338-471A-916A-8DC1229EDD63}" type="pres">
      <dgm:prSet presAssocID="{12172204-9FF8-4E05-9B57-0C821A767129}" presName="hierChild5" presStyleCnt="0"/>
      <dgm:spPr/>
    </dgm:pt>
    <dgm:pt modelId="{12C0810D-D06B-41F5-ACED-D2C657DC8AFE}" type="pres">
      <dgm:prSet presAssocID="{89C3D7F4-3E3B-4452-95FE-1E1E8B2622C0}" presName="Name37" presStyleLbl="parChTrans1D2" presStyleIdx="1" presStyleCnt="2"/>
      <dgm:spPr/>
      <dgm:t>
        <a:bodyPr/>
        <a:lstStyle/>
        <a:p>
          <a:endParaRPr lang="it-IT"/>
        </a:p>
      </dgm:t>
    </dgm:pt>
    <dgm:pt modelId="{72AEFFC9-1176-4256-8A0F-7ABD840257A6}" type="pres">
      <dgm:prSet presAssocID="{581D8024-0730-49EB-A8C4-A60C2BD56F5B}" presName="hierRoot2" presStyleCnt="0">
        <dgm:presLayoutVars>
          <dgm:hierBranch val="init"/>
        </dgm:presLayoutVars>
      </dgm:prSet>
      <dgm:spPr/>
    </dgm:pt>
    <dgm:pt modelId="{EF816947-0A35-4923-B08B-0AA1D23EEBDB}" type="pres">
      <dgm:prSet presAssocID="{581D8024-0730-49EB-A8C4-A60C2BD56F5B}" presName="rootComposite" presStyleCnt="0"/>
      <dgm:spPr/>
    </dgm:pt>
    <dgm:pt modelId="{C871F406-7F30-46CA-86F3-F15B127ACA11}" type="pres">
      <dgm:prSet presAssocID="{581D8024-0730-49EB-A8C4-A60C2BD56F5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1856ACD-D93A-4220-BE7A-D8D9825BBC5C}" type="pres">
      <dgm:prSet presAssocID="{581D8024-0730-49EB-A8C4-A60C2BD56F5B}" presName="rootConnector" presStyleLbl="node2" presStyleIdx="1" presStyleCnt="2"/>
      <dgm:spPr/>
      <dgm:t>
        <a:bodyPr/>
        <a:lstStyle/>
        <a:p>
          <a:endParaRPr lang="it-IT"/>
        </a:p>
      </dgm:t>
    </dgm:pt>
    <dgm:pt modelId="{368B908A-AAD0-4D06-9906-3F31886D6B7C}" type="pres">
      <dgm:prSet presAssocID="{581D8024-0730-49EB-A8C4-A60C2BD56F5B}" presName="hierChild4" presStyleCnt="0"/>
      <dgm:spPr/>
    </dgm:pt>
    <dgm:pt modelId="{3EBA3943-837A-4D63-9537-1595AEE28D82}" type="pres">
      <dgm:prSet presAssocID="{581D8024-0730-49EB-A8C4-A60C2BD56F5B}" presName="hierChild5" presStyleCnt="0"/>
      <dgm:spPr/>
    </dgm:pt>
    <dgm:pt modelId="{D924822A-262A-4435-9CD3-B2452733B9D2}" type="pres">
      <dgm:prSet presAssocID="{5433748A-4449-4E12-821B-127AE2FBD003}" presName="hierChild3" presStyleCnt="0"/>
      <dgm:spPr/>
    </dgm:pt>
  </dgm:ptLst>
  <dgm:cxnLst>
    <dgm:cxn modelId="{7CEC3B2A-CEBF-41D7-B168-E318B4D28865}" srcId="{5433748A-4449-4E12-821B-127AE2FBD003}" destId="{12172204-9FF8-4E05-9B57-0C821A767129}" srcOrd="0" destOrd="0" parTransId="{004F7944-F3DE-4165-974A-B194716D6E0A}" sibTransId="{8123C714-8185-41D7-B68D-05714B9084C7}"/>
    <dgm:cxn modelId="{26E123AD-846D-4486-BC5C-176BA9D193C5}" type="presOf" srcId="{5433748A-4449-4E12-821B-127AE2FBD003}" destId="{CE0ADB36-730B-4E0C-8FC3-A396EC540C7D}" srcOrd="0" destOrd="0" presId="urn:microsoft.com/office/officeart/2005/8/layout/orgChart1"/>
    <dgm:cxn modelId="{86FE45AB-2F2D-4A07-A4E9-9FE6D6767274}" type="presOf" srcId="{5433748A-4449-4E12-821B-127AE2FBD003}" destId="{904F46B2-E7D4-4DED-A2F2-2DDB6EF0AC68}" srcOrd="1" destOrd="0" presId="urn:microsoft.com/office/officeart/2005/8/layout/orgChart1"/>
    <dgm:cxn modelId="{D570A08A-1462-4032-A9AF-9175B8DAFBE8}" type="presOf" srcId="{12172204-9FF8-4E05-9B57-0C821A767129}" destId="{EB00614A-186C-47B6-8BCF-5DD71D273E7A}" srcOrd="0" destOrd="0" presId="urn:microsoft.com/office/officeart/2005/8/layout/orgChart1"/>
    <dgm:cxn modelId="{D8D2F547-A0C2-49BF-B3B7-AC846730D679}" srcId="{7260159D-8D47-4022-B6F3-80BC0735FCAF}" destId="{5433748A-4449-4E12-821B-127AE2FBD003}" srcOrd="0" destOrd="0" parTransId="{5E4AD1A9-2AD3-4E4A-9744-1DB07F5346C2}" sibTransId="{BDDBD874-59B2-478F-B488-B7BCAA39F9AE}"/>
    <dgm:cxn modelId="{68E55EAD-2999-45FD-AABB-8EB4D1A56754}" type="presOf" srcId="{7260159D-8D47-4022-B6F3-80BC0735FCAF}" destId="{E1CD0AD7-FA34-4893-8CBC-DECAC1E954E2}" srcOrd="0" destOrd="0" presId="urn:microsoft.com/office/officeart/2005/8/layout/orgChart1"/>
    <dgm:cxn modelId="{351F2797-622A-42D5-A409-CBAF4FD2F940}" type="presOf" srcId="{12172204-9FF8-4E05-9B57-0C821A767129}" destId="{5CCE67B6-99B3-48CB-AA09-B990A4ACC074}" srcOrd="1" destOrd="0" presId="urn:microsoft.com/office/officeart/2005/8/layout/orgChart1"/>
    <dgm:cxn modelId="{B9893FBB-AE2E-4962-A928-C24F762D39B0}" type="presOf" srcId="{581D8024-0730-49EB-A8C4-A60C2BD56F5B}" destId="{31856ACD-D93A-4220-BE7A-D8D9825BBC5C}" srcOrd="1" destOrd="0" presId="urn:microsoft.com/office/officeart/2005/8/layout/orgChart1"/>
    <dgm:cxn modelId="{FBEC91B6-F784-46E0-AF0A-A406EB142AE8}" type="presOf" srcId="{004F7944-F3DE-4165-974A-B194716D6E0A}" destId="{B1A7FF01-71A2-4F05-A2DF-E818331C2333}" srcOrd="0" destOrd="0" presId="urn:microsoft.com/office/officeart/2005/8/layout/orgChart1"/>
    <dgm:cxn modelId="{3D88F3FA-CD89-43A9-AA37-AA535F64D131}" srcId="{5433748A-4449-4E12-821B-127AE2FBD003}" destId="{581D8024-0730-49EB-A8C4-A60C2BD56F5B}" srcOrd="1" destOrd="0" parTransId="{89C3D7F4-3E3B-4452-95FE-1E1E8B2622C0}" sibTransId="{006BE55C-D700-4105-AB3A-406BCB4BD339}"/>
    <dgm:cxn modelId="{59806AC2-5A54-4E52-9DE9-782E9FA7F4E4}" type="presOf" srcId="{581D8024-0730-49EB-A8C4-A60C2BD56F5B}" destId="{C871F406-7F30-46CA-86F3-F15B127ACA11}" srcOrd="0" destOrd="0" presId="urn:microsoft.com/office/officeart/2005/8/layout/orgChart1"/>
    <dgm:cxn modelId="{E456B751-5E50-4CDD-A8F7-33DC6410E767}" type="presOf" srcId="{89C3D7F4-3E3B-4452-95FE-1E1E8B2622C0}" destId="{12C0810D-D06B-41F5-ACED-D2C657DC8AFE}" srcOrd="0" destOrd="0" presId="urn:microsoft.com/office/officeart/2005/8/layout/orgChart1"/>
    <dgm:cxn modelId="{CC16ED9B-0AC1-4F5B-9381-2A62261D24A4}" type="presParOf" srcId="{E1CD0AD7-FA34-4893-8CBC-DECAC1E954E2}" destId="{0DF4C851-7B4A-4101-86D9-9443BA34469D}" srcOrd="0" destOrd="0" presId="urn:microsoft.com/office/officeart/2005/8/layout/orgChart1"/>
    <dgm:cxn modelId="{68BA7ED6-9655-4F32-A014-3D527BE542F3}" type="presParOf" srcId="{0DF4C851-7B4A-4101-86D9-9443BA34469D}" destId="{39306C5C-2FBB-4D28-92BB-51256F90C967}" srcOrd="0" destOrd="0" presId="urn:microsoft.com/office/officeart/2005/8/layout/orgChart1"/>
    <dgm:cxn modelId="{DB32DAE5-85BB-453B-A5D9-139069B1AAF3}" type="presParOf" srcId="{39306C5C-2FBB-4D28-92BB-51256F90C967}" destId="{CE0ADB36-730B-4E0C-8FC3-A396EC540C7D}" srcOrd="0" destOrd="0" presId="urn:microsoft.com/office/officeart/2005/8/layout/orgChart1"/>
    <dgm:cxn modelId="{C2308BD7-87D3-4A1A-9EFF-EBED980446EE}" type="presParOf" srcId="{39306C5C-2FBB-4D28-92BB-51256F90C967}" destId="{904F46B2-E7D4-4DED-A2F2-2DDB6EF0AC68}" srcOrd="1" destOrd="0" presId="urn:microsoft.com/office/officeart/2005/8/layout/orgChart1"/>
    <dgm:cxn modelId="{6F2927C8-909F-47E5-B7E3-8FE11D93FF60}" type="presParOf" srcId="{0DF4C851-7B4A-4101-86D9-9443BA34469D}" destId="{324B77E5-7364-46F3-A3A0-E0839F3C4D4E}" srcOrd="1" destOrd="0" presId="urn:microsoft.com/office/officeart/2005/8/layout/orgChart1"/>
    <dgm:cxn modelId="{A63283FD-D24E-41A1-AF30-99A52ECEC499}" type="presParOf" srcId="{324B77E5-7364-46F3-A3A0-E0839F3C4D4E}" destId="{B1A7FF01-71A2-4F05-A2DF-E818331C2333}" srcOrd="0" destOrd="0" presId="urn:microsoft.com/office/officeart/2005/8/layout/orgChart1"/>
    <dgm:cxn modelId="{CDB0973D-7A4A-4761-AE74-5AB4652453FB}" type="presParOf" srcId="{324B77E5-7364-46F3-A3A0-E0839F3C4D4E}" destId="{0496FEAF-7867-4636-AA9A-29DA1798A183}" srcOrd="1" destOrd="0" presId="urn:microsoft.com/office/officeart/2005/8/layout/orgChart1"/>
    <dgm:cxn modelId="{65D9DE02-D431-4B40-B739-C759DE1ACC1C}" type="presParOf" srcId="{0496FEAF-7867-4636-AA9A-29DA1798A183}" destId="{6C2D83A6-15A3-4F77-A26E-299ED6E867B2}" srcOrd="0" destOrd="0" presId="urn:microsoft.com/office/officeart/2005/8/layout/orgChart1"/>
    <dgm:cxn modelId="{A8692EA3-73E7-453A-8768-15740247C0DE}" type="presParOf" srcId="{6C2D83A6-15A3-4F77-A26E-299ED6E867B2}" destId="{EB00614A-186C-47B6-8BCF-5DD71D273E7A}" srcOrd="0" destOrd="0" presId="urn:microsoft.com/office/officeart/2005/8/layout/orgChart1"/>
    <dgm:cxn modelId="{1D599409-FA26-40F2-94B6-4EEC77F320B6}" type="presParOf" srcId="{6C2D83A6-15A3-4F77-A26E-299ED6E867B2}" destId="{5CCE67B6-99B3-48CB-AA09-B990A4ACC074}" srcOrd="1" destOrd="0" presId="urn:microsoft.com/office/officeart/2005/8/layout/orgChart1"/>
    <dgm:cxn modelId="{0530107B-045E-4AE4-A310-E97B98AF768D}" type="presParOf" srcId="{0496FEAF-7867-4636-AA9A-29DA1798A183}" destId="{6104516F-2E50-4B73-A71D-1A2FFA7A0C0F}" srcOrd="1" destOrd="0" presId="urn:microsoft.com/office/officeart/2005/8/layout/orgChart1"/>
    <dgm:cxn modelId="{7389B537-818D-4A8D-9C25-744404A6DF81}" type="presParOf" srcId="{0496FEAF-7867-4636-AA9A-29DA1798A183}" destId="{B6902AF3-C338-471A-916A-8DC1229EDD63}" srcOrd="2" destOrd="0" presId="urn:microsoft.com/office/officeart/2005/8/layout/orgChart1"/>
    <dgm:cxn modelId="{4ED00282-E71E-418A-B18F-A74172AEF027}" type="presParOf" srcId="{324B77E5-7364-46F3-A3A0-E0839F3C4D4E}" destId="{12C0810D-D06B-41F5-ACED-D2C657DC8AFE}" srcOrd="2" destOrd="0" presId="urn:microsoft.com/office/officeart/2005/8/layout/orgChart1"/>
    <dgm:cxn modelId="{3B79C24E-F8A9-41D7-8886-573461C1952B}" type="presParOf" srcId="{324B77E5-7364-46F3-A3A0-E0839F3C4D4E}" destId="{72AEFFC9-1176-4256-8A0F-7ABD840257A6}" srcOrd="3" destOrd="0" presId="urn:microsoft.com/office/officeart/2005/8/layout/orgChart1"/>
    <dgm:cxn modelId="{BF23E3EA-3402-492D-9B58-FAA001FF259E}" type="presParOf" srcId="{72AEFFC9-1176-4256-8A0F-7ABD840257A6}" destId="{EF816947-0A35-4923-B08B-0AA1D23EEBDB}" srcOrd="0" destOrd="0" presId="urn:microsoft.com/office/officeart/2005/8/layout/orgChart1"/>
    <dgm:cxn modelId="{737A76E1-D981-402E-AA19-477F37C01A3B}" type="presParOf" srcId="{EF816947-0A35-4923-B08B-0AA1D23EEBDB}" destId="{C871F406-7F30-46CA-86F3-F15B127ACA11}" srcOrd="0" destOrd="0" presId="urn:microsoft.com/office/officeart/2005/8/layout/orgChart1"/>
    <dgm:cxn modelId="{A2ABF881-8F42-4E72-AB7D-93CAFC18EB2E}" type="presParOf" srcId="{EF816947-0A35-4923-B08B-0AA1D23EEBDB}" destId="{31856ACD-D93A-4220-BE7A-D8D9825BBC5C}" srcOrd="1" destOrd="0" presId="urn:microsoft.com/office/officeart/2005/8/layout/orgChart1"/>
    <dgm:cxn modelId="{28DD646D-514A-47C0-BAA3-02ADC2795214}" type="presParOf" srcId="{72AEFFC9-1176-4256-8A0F-7ABD840257A6}" destId="{368B908A-AAD0-4D06-9906-3F31886D6B7C}" srcOrd="1" destOrd="0" presId="urn:microsoft.com/office/officeart/2005/8/layout/orgChart1"/>
    <dgm:cxn modelId="{44C60072-D4EE-4520-9F35-ACFBB9C977AA}" type="presParOf" srcId="{72AEFFC9-1176-4256-8A0F-7ABD840257A6}" destId="{3EBA3943-837A-4D63-9537-1595AEE28D82}" srcOrd="2" destOrd="0" presId="urn:microsoft.com/office/officeart/2005/8/layout/orgChart1"/>
    <dgm:cxn modelId="{3A23F7EE-DA9B-43BF-8CB3-256E5AB052CF}" type="presParOf" srcId="{0DF4C851-7B4A-4101-86D9-9443BA34469D}" destId="{D924822A-262A-4435-9CD3-B2452733B9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810D-D06B-41F5-ACED-D2C657DC8AFE}">
      <dsp:nvSpPr>
        <dsp:cNvPr id="0" name=""/>
        <dsp:cNvSpPr/>
      </dsp:nvSpPr>
      <dsp:spPr>
        <a:xfrm>
          <a:off x="6096000" y="2850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978"/>
              </a:lnTo>
              <a:lnTo>
                <a:pt x="3336019" y="578978"/>
              </a:lnTo>
              <a:lnTo>
                <a:pt x="3336019" y="115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7FF01-71A2-4F05-A2DF-E818331C2333}">
      <dsp:nvSpPr>
        <dsp:cNvPr id="0" name=""/>
        <dsp:cNvSpPr/>
      </dsp:nvSpPr>
      <dsp:spPr>
        <a:xfrm>
          <a:off x="2759980" y="2850021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3336019" y="0"/>
              </a:moveTo>
              <a:lnTo>
                <a:pt x="3336019" y="578978"/>
              </a:lnTo>
              <a:lnTo>
                <a:pt x="0" y="578978"/>
              </a:lnTo>
              <a:lnTo>
                <a:pt x="0" y="115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ADB36-730B-4E0C-8FC3-A396EC540C7D}">
      <dsp:nvSpPr>
        <dsp:cNvPr id="0" name=""/>
        <dsp:cNvSpPr/>
      </dsp:nvSpPr>
      <dsp:spPr>
        <a:xfrm>
          <a:off x="3338958" y="92980"/>
          <a:ext cx="5514082" cy="2757041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/>
            <a:t>During</a:t>
          </a:r>
          <a:r>
            <a:rPr lang="it-IT" sz="3200" kern="1200" dirty="0"/>
            <a:t> the </a:t>
          </a:r>
          <a:r>
            <a:rPr lang="it-IT" sz="3200" kern="1200" dirty="0" err="1">
              <a:solidFill>
                <a:schemeClr val="accent1">
                  <a:lumMod val="40000"/>
                  <a:lumOff val="60000"/>
                </a:schemeClr>
              </a:solidFill>
            </a:rPr>
            <a:t>Cold</a:t>
          </a:r>
          <a:r>
            <a:rPr lang="it-IT" sz="32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 War</a:t>
          </a:r>
          <a:r>
            <a:rPr lang="it-IT" sz="3200" kern="1200" dirty="0"/>
            <a:t>, after the Second World War, Germany </a:t>
          </a:r>
          <a:r>
            <a:rPr lang="it-IT" sz="3200" kern="1200" dirty="0" err="1"/>
            <a:t>was</a:t>
          </a:r>
          <a:r>
            <a:rPr lang="it-IT" sz="3200" kern="1200" dirty="0"/>
            <a:t> </a:t>
          </a:r>
          <a:r>
            <a:rPr lang="it-IT" sz="3200" kern="1200" dirty="0" err="1"/>
            <a:t>divided</a:t>
          </a:r>
          <a:r>
            <a:rPr lang="it-IT" sz="3200" kern="1200" dirty="0"/>
            <a:t> in </a:t>
          </a:r>
          <a:r>
            <a:rPr lang="it-IT" sz="3200" kern="1200" dirty="0" err="1"/>
            <a:t>two</a:t>
          </a:r>
          <a:r>
            <a:rPr lang="it-IT" sz="3200" kern="1200" dirty="0"/>
            <a:t> </a:t>
          </a:r>
          <a:r>
            <a:rPr lang="it-IT" sz="3200" kern="1200" dirty="0" err="1"/>
            <a:t>sectors</a:t>
          </a:r>
          <a:r>
            <a:rPr lang="it-IT" sz="3200" kern="1200" dirty="0"/>
            <a:t>:</a:t>
          </a:r>
          <a:br>
            <a:rPr lang="it-IT" sz="3200" kern="1200" dirty="0"/>
          </a:br>
          <a:endParaRPr lang="it-IT" sz="3200" kern="1200" dirty="0"/>
        </a:p>
      </dsp:txBody>
      <dsp:txXfrm>
        <a:off x="3338958" y="92980"/>
        <a:ext cx="5514082" cy="2757041"/>
      </dsp:txXfrm>
    </dsp:sp>
    <dsp:sp modelId="{EB00614A-186C-47B6-8BCF-5DD71D273E7A}">
      <dsp:nvSpPr>
        <dsp:cNvPr id="0" name=""/>
        <dsp:cNvSpPr/>
      </dsp:nvSpPr>
      <dsp:spPr>
        <a:xfrm>
          <a:off x="2939" y="4007978"/>
          <a:ext cx="5514082" cy="27570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/>
            <a:t>The </a:t>
          </a:r>
          <a:r>
            <a:rPr lang="it-IT" sz="3200" u="none" kern="1200" dirty="0">
              <a:solidFill>
                <a:schemeClr val="accent6"/>
              </a:solidFill>
            </a:rPr>
            <a:t>western</a:t>
          </a:r>
          <a:r>
            <a:rPr lang="it-IT" sz="3200" u="none" kern="1200" dirty="0"/>
            <a:t> part </a:t>
          </a:r>
          <a:r>
            <a:rPr lang="it-IT" sz="3200" kern="1200" dirty="0" err="1"/>
            <a:t>was</a:t>
          </a:r>
          <a:r>
            <a:rPr lang="it-IT" sz="3200" kern="1200" dirty="0"/>
            <a:t> </a:t>
          </a:r>
          <a:r>
            <a:rPr lang="it-IT" sz="3200" kern="1200" dirty="0" err="1"/>
            <a:t>administrated</a:t>
          </a:r>
          <a:r>
            <a:rPr lang="it-IT" sz="3200" kern="1200" dirty="0"/>
            <a:t> by the </a:t>
          </a:r>
          <a:r>
            <a:rPr lang="it-IT" sz="3200" kern="1200" dirty="0">
              <a:solidFill>
                <a:srgbClr val="92D050"/>
              </a:solidFill>
            </a:rPr>
            <a:t>United</a:t>
          </a:r>
          <a:r>
            <a:rPr lang="it-IT" sz="3200" kern="1200" dirty="0"/>
            <a:t> </a:t>
          </a:r>
          <a:r>
            <a:rPr lang="it-IT" sz="3200" kern="1200" dirty="0">
              <a:solidFill>
                <a:srgbClr val="92D050"/>
              </a:solidFill>
            </a:rPr>
            <a:t>States of America, Great Britain and France</a:t>
          </a:r>
          <a:r>
            <a:rPr lang="it-IT" sz="3200" kern="1200" dirty="0"/>
            <a:t> (</a:t>
          </a:r>
          <a:r>
            <a:rPr lang="it-IT" sz="3200" kern="1200" dirty="0">
              <a:solidFill>
                <a:srgbClr val="92D050"/>
              </a:solidFill>
            </a:rPr>
            <a:t>Federal</a:t>
          </a:r>
          <a:r>
            <a:rPr lang="it-IT" sz="3200" kern="1200" dirty="0"/>
            <a:t> </a:t>
          </a:r>
          <a:r>
            <a:rPr lang="it-IT" sz="3200" kern="1200" dirty="0">
              <a:solidFill>
                <a:srgbClr val="92D050"/>
              </a:solidFill>
            </a:rPr>
            <a:t>Republic of Germany</a:t>
          </a:r>
          <a:r>
            <a:rPr lang="it-IT" sz="3200" kern="1200" dirty="0"/>
            <a:t>, capital city: </a:t>
          </a:r>
          <a:r>
            <a:rPr lang="it-IT" sz="3200" kern="1200" dirty="0">
              <a:solidFill>
                <a:srgbClr val="92D050"/>
              </a:solidFill>
            </a:rPr>
            <a:t>Bonn</a:t>
          </a:r>
          <a:r>
            <a:rPr lang="it-IT" sz="3200" kern="1200" dirty="0"/>
            <a:t>)</a:t>
          </a:r>
          <a:br>
            <a:rPr lang="it-IT" sz="3200" kern="1200" dirty="0"/>
          </a:br>
          <a:endParaRPr lang="it-IT" sz="3200" kern="1200" dirty="0"/>
        </a:p>
      </dsp:txBody>
      <dsp:txXfrm>
        <a:off x="2939" y="4007978"/>
        <a:ext cx="5514082" cy="2757041"/>
      </dsp:txXfrm>
    </dsp:sp>
    <dsp:sp modelId="{C871F406-7F30-46CA-86F3-F15B127ACA11}">
      <dsp:nvSpPr>
        <dsp:cNvPr id="0" name=""/>
        <dsp:cNvSpPr/>
      </dsp:nvSpPr>
      <dsp:spPr>
        <a:xfrm>
          <a:off x="6674978" y="4007978"/>
          <a:ext cx="5514082" cy="275704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/>
            <a:t>The </a:t>
          </a:r>
          <a:r>
            <a:rPr lang="it-IT" sz="3200" u="none" kern="1200" dirty="0" err="1">
              <a:solidFill>
                <a:srgbClr val="7030A0"/>
              </a:solidFill>
            </a:rPr>
            <a:t>eastern</a:t>
          </a:r>
          <a:r>
            <a:rPr lang="it-IT" sz="3200" u="none" kern="1200" dirty="0"/>
            <a:t> part </a:t>
          </a:r>
          <a:r>
            <a:rPr lang="it-IT" sz="3200" kern="1200" dirty="0" err="1"/>
            <a:t>was</a:t>
          </a:r>
          <a:r>
            <a:rPr lang="it-IT" sz="3200" kern="1200" dirty="0"/>
            <a:t> under the power of the </a:t>
          </a:r>
          <a:r>
            <a:rPr lang="it-IT" sz="3200" kern="1200" dirty="0">
              <a:solidFill>
                <a:srgbClr val="7030A0"/>
              </a:solidFill>
            </a:rPr>
            <a:t>Soviet</a:t>
          </a:r>
          <a:r>
            <a:rPr lang="it-IT" sz="3200" kern="1200" dirty="0"/>
            <a:t> </a:t>
          </a:r>
          <a:r>
            <a:rPr lang="it-IT" sz="3200" kern="1200" dirty="0">
              <a:solidFill>
                <a:srgbClr val="7030A0"/>
              </a:solidFill>
            </a:rPr>
            <a:t>Union</a:t>
          </a:r>
          <a:r>
            <a:rPr lang="it-IT" sz="3200" kern="1200" dirty="0"/>
            <a:t> (</a:t>
          </a:r>
          <a:r>
            <a:rPr lang="it-IT" sz="3200" kern="1200" dirty="0" err="1">
              <a:solidFill>
                <a:srgbClr val="7030A0"/>
              </a:solidFill>
            </a:rPr>
            <a:t>Democratic</a:t>
          </a:r>
          <a:r>
            <a:rPr lang="it-IT" sz="3200" kern="1200" dirty="0">
              <a:solidFill>
                <a:srgbClr val="7030A0"/>
              </a:solidFill>
            </a:rPr>
            <a:t> Republic of Germany</a:t>
          </a:r>
          <a:r>
            <a:rPr lang="it-IT" sz="3200" kern="1200" dirty="0"/>
            <a:t>, capital: </a:t>
          </a:r>
          <a:r>
            <a:rPr lang="it-IT" sz="3200" kern="1200" dirty="0" err="1">
              <a:solidFill>
                <a:srgbClr val="7030A0"/>
              </a:solidFill>
            </a:rPr>
            <a:t>Berlin</a:t>
          </a:r>
          <a:r>
            <a:rPr lang="it-IT" sz="3200" kern="1200" dirty="0"/>
            <a:t>)</a:t>
          </a:r>
          <a:br>
            <a:rPr lang="it-IT" sz="3200" kern="1200" dirty="0"/>
          </a:br>
          <a:endParaRPr lang="it-IT" sz="3200" kern="1200" dirty="0"/>
        </a:p>
      </dsp:txBody>
      <dsp:txXfrm>
        <a:off x="6674978" y="4007978"/>
        <a:ext cx="5514082" cy="275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A5A8-1082-4C26-9094-C98FAC92851B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69C02-362F-47D0-BB2A-19506C7F1D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7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990A7-1D3D-9941-ADEA-B282B2FCC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88F532-81DB-7A41-9C0E-F8BD32BDE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CDA9F9-8A99-5E4C-87D5-F12300E3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12C8-31E2-4BF9-A9AF-5133DA991EDB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A72195-32E6-DD4C-960C-B273B4E3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FD3EA-C991-DB4A-AF63-0AD68CF1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70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5CC8E-933E-EB43-9D7B-7B686364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1B04F8-9DB2-FB4E-A711-BBA845389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9B3BBB-5BC5-D045-863F-CDB22AD4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AAC2-B54D-4F1E-9718-361161EDB95A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1CC206-5256-A14D-ACDC-46699BF1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2E3211-2148-4B4E-9713-DF0C3AC9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D2BBE4-6D24-EA4D-9BD1-21269B2AE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3B44DF-04F6-D243-A116-2FD280C8F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E90B85-3390-B84B-BC8F-91FDD457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8F1-CE16-43A1-91DB-4AD01360BC0A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101117-AEE3-3F44-BC1F-8752A58F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93FBCA-C4B2-9246-9153-BBB208CB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10753-3031-4746-A0BE-F454FAAE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6D5BA-B453-E643-9353-3BA25183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0FC9E8-9622-B046-9660-A713852A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29EE-B0E1-4161-B8CF-53B4A4867FFC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5CE6D-686C-E641-A789-293D5C89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5A553-1E85-2B45-819E-64251954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08621-728F-9E42-967F-A3F8DFB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CAD38E-838C-9D4F-B521-4AD7551F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B95958-C17B-1E43-A5DE-46E94F5E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0BB5-ED60-4506-91A4-8F894EFB0D0A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66B4C2-6EFE-564E-B421-ADFAA418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012EE-630D-8A43-83EF-9719C0CC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5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97C34-CF13-C648-A7F2-0E5A1D0D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BF0492-0CB1-B445-8D51-D9ADDEAF8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EADB09-45F6-3444-9587-58688E6FA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EC6B5D-60BE-3342-BDA4-FEE35663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5AB3-BFC4-4B9B-A031-18898E8D3AF2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82CB55-A28E-9E4F-BED5-5F210C43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EFC54C-300A-DD49-ACCA-8A6E2C37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3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A9E95-9D5A-E44F-90E9-D43B7E1B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FEEF6-F013-7C46-91E4-000E31849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B93927-F0F5-7B4E-A1A2-521286D44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C99577-71DF-734E-9A13-FCEEC4A82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F17CFD-5112-9C42-B1CA-CC65BFE40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4290C2-D159-3A4F-A991-D4F80B94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E600-C752-4E91-A2F9-0E7853F08063}" type="datetime1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7ACDF92-7726-5C44-9A41-0D3C6F17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CB35ED-D706-724C-BD07-915ACD6C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14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EB8CD-1D61-0B42-AB53-0313E673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1BFB9E-D03F-9D4C-9AF4-2DE1B2E7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F310-5CCD-4FB5-B60F-5E771460FC56}" type="datetime1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B423F0-6C74-2840-B005-59791596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C93860-A6C2-4545-8C95-DE13346A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9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6DD35D-6BFD-6B4D-A66D-AB90A402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EC9C-DF4C-4ABE-B82E-04E192E0EC43}" type="datetime1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F7B57A-74BE-2441-A3A4-BF6B3D19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45513F-9FDA-8946-8EBC-A80745AB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2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BCCFF-9725-F248-9839-9764A29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DC9462-9EF2-914A-9FB6-EB6F93ED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57134-3E3C-3040-9044-08E937E96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33C7CC-779D-9842-BEAB-6D880174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79DA-D67A-440B-B25B-451678236B56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8543BB-CB5F-BC4A-9338-24F16279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3A9B32-99F1-9745-84C3-D002881E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7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35CFF2-EE12-9B44-A3D7-396498CA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5577D6A-FEB2-9A4E-AFF7-32AA30909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D22398-C74C-9B42-B454-9FAFD04B9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D98ED1-0E50-E54F-9824-86B11988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FCC73-A6ED-4D10-AD7D-2DE73E8F1DFA}" type="datetime1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F1BCD3-05B5-3E4A-A23A-7EBC5EC4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F52C88-2409-FF4D-AE9C-84B58DBE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49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7BB2FF2-40CD-7D4D-9B8F-1B8B1129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1FB920-4120-0B4C-B623-40292196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47B502-B479-774B-85E1-0700DDEB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ECDB-FC6B-4774-9CE1-D05211878841}" type="datetime1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E5F18E-571D-7142-A608-B21906373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 I PON 10.2.2A-FSEPON-SI-2018-106 - CUP D74F18000270006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84CEA7-AF46-6941-A5A8-566FFEDC2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439-A1F1-C54F-B150-336F03325AAA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4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21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12670" y="0"/>
            <a:ext cx="72505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70" y="212521"/>
            <a:ext cx="5885714" cy="137142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623870" y="5634182"/>
            <a:ext cx="6197600" cy="110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Avviso AOODGEFID\003504 del 31/03/2017. Avviso pubblico per il potenziamento della Cittadinanza </a:t>
            </a:r>
            <a:r>
              <a:rPr lang="it-IT" sz="1200" b="1" dirty="0" smtClean="0">
                <a:solidFill>
                  <a:schemeClr val="bg1"/>
                </a:solidFill>
              </a:rPr>
              <a:t>europea</a:t>
            </a:r>
          </a:p>
          <a:p>
            <a:pPr marR="179705" algn="ctr">
              <a:lnSpc>
                <a:spcPct val="98000"/>
              </a:lnSpc>
              <a:spcAft>
                <a:spcPts val="0"/>
              </a:spcAft>
            </a:pPr>
            <a:r>
              <a:rPr lang="it-IT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Codice progetto </a:t>
            </a:r>
            <a:r>
              <a:rPr lang="it-IT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 </a:t>
            </a:r>
            <a:r>
              <a:rPr lang="it-IT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10.2.2A-FSEPON-SI-2018-106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7025" algn="ctr"/>
            <a:r>
              <a:rPr lang="it-IT" sz="1200" b="1" dirty="0">
                <a:solidFill>
                  <a:schemeClr val="bg1"/>
                </a:solidFill>
              </a:rPr>
              <a:t>CUP D74F18000270006</a:t>
            </a:r>
            <a:endParaRPr lang="it-IT" sz="1200" dirty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36145" y="2558473"/>
            <a:ext cx="4442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 guerra fredda e il muro di Berlino</a:t>
            </a:r>
            <a:endParaRPr lang="it-IT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864F769-BBF5-4DE2-88D4-BAE8391EB81E}"/>
              </a:ext>
            </a:extLst>
          </p:cNvPr>
          <p:cNvSpPr/>
          <p:nvPr/>
        </p:nvSpPr>
        <p:spPr>
          <a:xfrm>
            <a:off x="2241452" y="2669344"/>
            <a:ext cx="7709095" cy="151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</a:rPr>
              <a:t>Cold</a:t>
            </a:r>
            <a:r>
              <a:rPr lang="it-IT" sz="4400" dirty="0">
                <a:solidFill>
                  <a:schemeClr val="accent1">
                    <a:lumMod val="50000"/>
                  </a:schemeClr>
                </a:solidFill>
              </a:rPr>
              <a:t> War and 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</a:rPr>
              <a:t>Berlin’s</a:t>
            </a:r>
            <a:r>
              <a:rPr lang="it-IT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400" dirty="0" err="1">
                <a:solidFill>
                  <a:schemeClr val="accent1">
                    <a:lumMod val="50000"/>
                  </a:schemeClr>
                </a:solidFill>
              </a:rPr>
              <a:t>Wall</a:t>
            </a:r>
            <a:endParaRPr lang="it-IT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8077200" y="6365586"/>
            <a:ext cx="4114800" cy="3651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 I PON 10.2.2A-FSEPON-SI-2018-106 - CUP D74F18000270006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1A075B9-E426-4144-8AA3-3B558A0BC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3360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 I PON 10.2.2A-FSEPON-SI-2018-106 - CUP D74F18000270006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4F9D90D-CC99-8943-AC19-DDC6F343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629"/>
            <a:ext cx="10515600" cy="3254741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err="1">
                <a:solidFill>
                  <a:schemeClr val="bg1"/>
                </a:solidFill>
              </a:rPr>
              <a:t>Within</a:t>
            </a:r>
            <a:r>
              <a:rPr lang="it-IT" sz="3200" dirty="0">
                <a:solidFill>
                  <a:schemeClr val="bg1"/>
                </a:solidFill>
              </a:rPr>
              <a:t> a short time, the </a:t>
            </a:r>
            <a:r>
              <a:rPr lang="it-IT" sz="3200" dirty="0" err="1">
                <a:solidFill>
                  <a:schemeClr val="bg1"/>
                </a:solidFill>
              </a:rPr>
              <a:t>difference</a:t>
            </a:r>
            <a:r>
              <a:rPr lang="it-IT" sz="3200" dirty="0">
                <a:solidFill>
                  <a:schemeClr val="bg1"/>
                </a:solidFill>
              </a:rPr>
              <a:t> in living </a:t>
            </a:r>
            <a:r>
              <a:rPr lang="it-IT" sz="3200" dirty="0" err="1">
                <a:solidFill>
                  <a:schemeClr val="bg1"/>
                </a:solidFill>
              </a:rPr>
              <a:t>conditions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between</a:t>
            </a:r>
            <a:r>
              <a:rPr lang="it-IT" sz="3200" dirty="0">
                <a:solidFill>
                  <a:schemeClr val="bg1"/>
                </a:solidFill>
              </a:rPr>
              <a:t> East and West Germany </a:t>
            </a:r>
            <a:r>
              <a:rPr lang="it-IT" sz="3200" dirty="0" err="1">
                <a:solidFill>
                  <a:schemeClr val="bg1"/>
                </a:solidFill>
              </a:rPr>
              <a:t>had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considerably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grown</a:t>
            </a:r>
            <a:r>
              <a:rPr lang="it-IT" sz="3200" dirty="0">
                <a:solidFill>
                  <a:schemeClr val="bg1"/>
                </a:solidFill>
              </a:rPr>
              <a:t>. Thanks to the </a:t>
            </a:r>
            <a:r>
              <a:rPr lang="it-IT" sz="3200" dirty="0" err="1">
                <a:solidFill>
                  <a:schemeClr val="bg1"/>
                </a:solidFill>
              </a:rPr>
              <a:t>capitalist</a:t>
            </a:r>
            <a:r>
              <a:rPr lang="it-IT" sz="3200" dirty="0">
                <a:solidFill>
                  <a:schemeClr val="bg1"/>
                </a:solidFill>
              </a:rPr>
              <a:t> society </a:t>
            </a:r>
            <a:r>
              <a:rPr lang="it-IT" sz="3200" dirty="0" err="1">
                <a:solidFill>
                  <a:schemeClr val="bg1"/>
                </a:solidFill>
              </a:rPr>
              <a:t>that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had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been</a:t>
            </a:r>
            <a:r>
              <a:rPr lang="it-IT" sz="3200" dirty="0">
                <a:solidFill>
                  <a:schemeClr val="bg1"/>
                </a:solidFill>
              </a:rPr>
              <a:t> set </a:t>
            </a:r>
            <a:r>
              <a:rPr lang="it-IT" sz="3200" dirty="0" err="1">
                <a:solidFill>
                  <a:schemeClr val="bg1"/>
                </a:solidFill>
              </a:rPr>
              <a:t>up,the</a:t>
            </a:r>
            <a:r>
              <a:rPr lang="it-IT" sz="3200" dirty="0">
                <a:solidFill>
                  <a:schemeClr val="bg1"/>
                </a:solidFill>
              </a:rPr>
              <a:t> Federal Republic of Germany </a:t>
            </a:r>
            <a:r>
              <a:rPr lang="it-IT" sz="3200" dirty="0" err="1">
                <a:solidFill>
                  <a:schemeClr val="bg1"/>
                </a:solidFill>
              </a:rPr>
              <a:t>had</a:t>
            </a:r>
            <a:r>
              <a:rPr lang="it-IT" sz="3200" dirty="0">
                <a:solidFill>
                  <a:schemeClr val="bg1"/>
                </a:solidFill>
              </a:rPr>
              <a:t> a </a:t>
            </a:r>
            <a:r>
              <a:rPr lang="it-IT" sz="3200" dirty="0" err="1">
                <a:solidFill>
                  <a:schemeClr val="bg1"/>
                </a:solidFill>
              </a:rPr>
              <a:t>rapid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growth</a:t>
            </a:r>
            <a:r>
              <a:rPr lang="it-IT" sz="3200" dirty="0">
                <a:solidFill>
                  <a:schemeClr val="bg1"/>
                </a:solidFill>
              </a:rPr>
              <a:t>. </a:t>
            </a:r>
            <a:r>
              <a:rPr lang="it-IT" sz="3200" dirty="0" err="1">
                <a:solidFill>
                  <a:schemeClr val="bg1"/>
                </a:solidFill>
              </a:rPr>
              <a:t>Quite</a:t>
            </a:r>
            <a:r>
              <a:rPr lang="it-IT" sz="3200" dirty="0">
                <a:solidFill>
                  <a:schemeClr val="bg1"/>
                </a:solidFill>
              </a:rPr>
              <a:t> the opposite </a:t>
            </a:r>
            <a:r>
              <a:rPr lang="it-IT" sz="3200" dirty="0" err="1">
                <a:solidFill>
                  <a:schemeClr val="bg1"/>
                </a:solidFill>
              </a:rPr>
              <a:t>happened</a:t>
            </a:r>
            <a:r>
              <a:rPr lang="it-IT" sz="3200" dirty="0">
                <a:solidFill>
                  <a:schemeClr val="bg1"/>
                </a:solidFill>
              </a:rPr>
              <a:t> in the </a:t>
            </a:r>
            <a:r>
              <a:rPr lang="it-IT" sz="3200" dirty="0" err="1">
                <a:solidFill>
                  <a:schemeClr val="bg1"/>
                </a:solidFill>
              </a:rPr>
              <a:t>Democratic</a:t>
            </a:r>
            <a:r>
              <a:rPr lang="it-IT" sz="3200" dirty="0">
                <a:solidFill>
                  <a:schemeClr val="bg1"/>
                </a:solidFill>
              </a:rPr>
              <a:t> Republic of Germany, </a:t>
            </a:r>
            <a:r>
              <a:rPr lang="it-IT" sz="3200" dirty="0" err="1">
                <a:solidFill>
                  <a:schemeClr val="bg1"/>
                </a:solidFill>
              </a:rPr>
              <a:t>where</a:t>
            </a:r>
            <a:r>
              <a:rPr lang="it-IT" sz="3200" dirty="0">
                <a:solidFill>
                  <a:schemeClr val="bg1"/>
                </a:solidFill>
              </a:rPr>
              <a:t> the economy </a:t>
            </a:r>
            <a:r>
              <a:rPr lang="it-IT" sz="3200" dirty="0" err="1">
                <a:solidFill>
                  <a:schemeClr val="bg1"/>
                </a:solidFill>
              </a:rPr>
              <a:t>struggled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behind</a:t>
            </a:r>
            <a:r>
              <a:rPr lang="it-IT" sz="3200" dirty="0">
                <a:solidFill>
                  <a:schemeClr val="bg1"/>
                </a:solidFill>
              </a:rPr>
              <a:t> the Eastern one and </a:t>
            </a:r>
            <a:r>
              <a:rPr lang="it-IT" sz="3200" dirty="0" err="1">
                <a:solidFill>
                  <a:schemeClr val="bg1"/>
                </a:solidFill>
              </a:rPr>
              <a:t>freedom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was</a:t>
            </a:r>
            <a:r>
              <a:rPr lang="it-IT" sz="3200" dirty="0">
                <a:solidFill>
                  <a:schemeClr val="bg1"/>
                </a:solidFill>
              </a:rPr>
              <a:t> restricted.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 I PON 10.2.2A-FSEPON-SI-2018-106 - CUP D74F18000270006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9229CF-BDAF-4EA9-A737-FE0BCD703F22}"/>
              </a:ext>
            </a:extLst>
          </p:cNvPr>
          <p:cNvSpPr txBox="1"/>
          <p:nvPr/>
        </p:nvSpPr>
        <p:spPr>
          <a:xfrm>
            <a:off x="7891976" y="181957"/>
            <a:ext cx="4191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During</a:t>
            </a:r>
            <a:r>
              <a:rPr lang="it-IT" sz="3200" dirty="0"/>
              <a:t> the night of the 13° August 1961 a 160km long </a:t>
            </a:r>
            <a:r>
              <a:rPr lang="it-IT" sz="3200" dirty="0" err="1"/>
              <a:t>wall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built</a:t>
            </a:r>
            <a:r>
              <a:rPr lang="it-IT" sz="3200" dirty="0"/>
              <a:t> to divide </a:t>
            </a:r>
            <a:r>
              <a:rPr lang="it-IT" sz="3200" dirty="0" err="1"/>
              <a:t>east</a:t>
            </a:r>
            <a:r>
              <a:rPr lang="it-IT" sz="3200" dirty="0"/>
              <a:t> and west </a:t>
            </a:r>
            <a:r>
              <a:rPr lang="it-IT" sz="3200" dirty="0" err="1"/>
              <a:t>Berlin</a:t>
            </a:r>
            <a:r>
              <a:rPr lang="it-IT" sz="3200" dirty="0"/>
              <a:t>. Builders </a:t>
            </a:r>
            <a:r>
              <a:rPr lang="it-IT" sz="3200" dirty="0" err="1"/>
              <a:t>worked</a:t>
            </a:r>
            <a:r>
              <a:rPr lang="it-IT" sz="3200" dirty="0"/>
              <a:t> </a:t>
            </a:r>
            <a:r>
              <a:rPr lang="it-IT" sz="3200" dirty="0" err="1"/>
              <a:t>all</a:t>
            </a:r>
            <a:r>
              <a:rPr lang="it-IT" sz="3200" dirty="0"/>
              <a:t> night long and, </a:t>
            </a:r>
            <a:r>
              <a:rPr lang="it-IT" sz="3200" dirty="0" err="1"/>
              <a:t>when</a:t>
            </a:r>
            <a:r>
              <a:rPr lang="it-IT" sz="3200" dirty="0"/>
              <a:t> </a:t>
            </a:r>
            <a:r>
              <a:rPr lang="it-IT" sz="3200" dirty="0" err="1"/>
              <a:t>eastern</a:t>
            </a:r>
            <a:r>
              <a:rPr lang="it-IT" sz="3200" dirty="0"/>
              <a:t> </a:t>
            </a:r>
            <a:r>
              <a:rPr lang="it-IT" sz="3200" dirty="0" err="1"/>
              <a:t>Berliners</a:t>
            </a:r>
            <a:r>
              <a:rPr lang="it-IT" sz="3200" dirty="0"/>
              <a:t> </a:t>
            </a:r>
            <a:r>
              <a:rPr lang="it-IT" sz="3200" dirty="0" err="1"/>
              <a:t>woke</a:t>
            </a:r>
            <a:r>
              <a:rPr lang="it-IT" sz="3200" dirty="0"/>
              <a:t> up in the </a:t>
            </a:r>
            <a:r>
              <a:rPr lang="it-IT" sz="3200" dirty="0" err="1"/>
              <a:t>morning</a:t>
            </a:r>
            <a:r>
              <a:rPr lang="it-IT" sz="3200" dirty="0"/>
              <a:t> </a:t>
            </a:r>
            <a:r>
              <a:rPr lang="it-IT" sz="3200" dirty="0" err="1"/>
              <a:t>were</a:t>
            </a:r>
            <a:r>
              <a:rPr lang="it-IT" sz="3200" dirty="0"/>
              <a:t> </a:t>
            </a:r>
            <a:r>
              <a:rPr lang="it-IT" sz="3200" dirty="0" err="1"/>
              <a:t>taken</a:t>
            </a:r>
            <a:r>
              <a:rPr lang="it-IT" sz="3200" dirty="0"/>
              <a:t> by </a:t>
            </a:r>
            <a:r>
              <a:rPr lang="it-IT" sz="3200" dirty="0" err="1"/>
              <a:t>surprise</a:t>
            </a:r>
            <a:r>
              <a:rPr lang="it-IT" sz="3200" dirty="0"/>
              <a:t> due to the </a:t>
            </a:r>
            <a:r>
              <a:rPr lang="it-IT" sz="3200" dirty="0" err="1"/>
              <a:t>barbed</a:t>
            </a:r>
            <a:r>
              <a:rPr lang="it-IT" sz="3200" dirty="0"/>
              <a:t> </a:t>
            </a:r>
            <a:r>
              <a:rPr lang="it-IT" sz="3200" dirty="0" err="1"/>
              <a:t>wire</a:t>
            </a:r>
            <a:r>
              <a:rPr lang="it-IT" sz="3200" dirty="0"/>
              <a:t> </a:t>
            </a:r>
            <a:r>
              <a:rPr lang="it-IT" sz="3200" dirty="0" err="1"/>
              <a:t>surrounding</a:t>
            </a:r>
            <a:r>
              <a:rPr lang="it-IT" sz="3200" dirty="0"/>
              <a:t> </a:t>
            </a:r>
            <a:r>
              <a:rPr lang="it-IT" sz="3200" dirty="0" err="1"/>
              <a:t>their</a:t>
            </a:r>
            <a:r>
              <a:rPr lang="it-IT" sz="3200" dirty="0"/>
              <a:t> part of the city. </a:t>
            </a:r>
          </a:p>
        </p:txBody>
      </p:sp>
      <p:pic>
        <p:nvPicPr>
          <p:cNvPr id="3" name="Immagine 2" descr="Immagine che contiene esterni, recinto, edificio, cielo&#10;&#10;Descrizione generata automaticamente">
            <a:extLst>
              <a:ext uri="{FF2B5EF4-FFF2-40B4-BE49-F238E27FC236}">
                <a16:creationId xmlns:a16="http://schemas.microsoft.com/office/drawing/2014/main" id="{40390D62-18AB-461C-9C8F-844B9C5D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" y="656347"/>
            <a:ext cx="7695133" cy="554530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 I PON 10.2.2A-FSEPON-SI-2018-106 - CUP D74F18000270006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CA62C8-E5CA-492B-97B3-C7A199B4B62D}"/>
              </a:ext>
            </a:extLst>
          </p:cNvPr>
          <p:cNvSpPr txBox="1"/>
          <p:nvPr/>
        </p:nvSpPr>
        <p:spPr>
          <a:xfrm>
            <a:off x="309490" y="181957"/>
            <a:ext cx="4726743" cy="649408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On the 9° November 1989 the </a:t>
            </a:r>
            <a:r>
              <a:rPr lang="it-IT" sz="3200" dirty="0" err="1">
                <a:solidFill>
                  <a:schemeClr val="bg1"/>
                </a:solidFill>
              </a:rPr>
              <a:t>Democratic</a:t>
            </a:r>
            <a:r>
              <a:rPr lang="it-IT" sz="3200" dirty="0">
                <a:solidFill>
                  <a:schemeClr val="bg1"/>
                </a:solidFill>
              </a:rPr>
              <a:t> Republic of Germany </a:t>
            </a:r>
            <a:r>
              <a:rPr lang="it-IT" sz="3200" dirty="0" err="1">
                <a:solidFill>
                  <a:schemeClr val="bg1"/>
                </a:solidFill>
              </a:rPr>
              <a:t>announced</a:t>
            </a:r>
            <a:r>
              <a:rPr lang="it-IT" sz="3200" dirty="0">
                <a:solidFill>
                  <a:schemeClr val="bg1"/>
                </a:solidFill>
              </a:rPr>
              <a:t> the opening of the </a:t>
            </a:r>
            <a:r>
              <a:rPr lang="it-IT" sz="3200" dirty="0" err="1">
                <a:solidFill>
                  <a:schemeClr val="bg1"/>
                </a:solidFill>
              </a:rPr>
              <a:t>border</a:t>
            </a:r>
            <a:r>
              <a:rPr lang="it-IT" sz="3200" dirty="0">
                <a:solidFill>
                  <a:schemeClr val="bg1"/>
                </a:solidFill>
              </a:rPr>
              <a:t>. </a:t>
            </a:r>
            <a:r>
              <a:rPr lang="it-IT" sz="3200" dirty="0" err="1">
                <a:solidFill>
                  <a:schemeClr val="bg1"/>
                </a:solidFill>
              </a:rPr>
              <a:t>Thousands</a:t>
            </a:r>
            <a:r>
              <a:rPr lang="it-IT" sz="3200" dirty="0">
                <a:solidFill>
                  <a:schemeClr val="bg1"/>
                </a:solidFill>
              </a:rPr>
              <a:t> of people </a:t>
            </a:r>
            <a:r>
              <a:rPr lang="it-IT" sz="3200" dirty="0" err="1">
                <a:solidFill>
                  <a:schemeClr val="bg1"/>
                </a:solidFill>
              </a:rPr>
              <a:t>climbed</a:t>
            </a:r>
            <a:r>
              <a:rPr lang="it-IT" sz="3200" dirty="0">
                <a:solidFill>
                  <a:schemeClr val="bg1"/>
                </a:solidFill>
              </a:rPr>
              <a:t> over the </a:t>
            </a:r>
            <a:r>
              <a:rPr lang="it-IT" sz="3200" dirty="0" err="1">
                <a:solidFill>
                  <a:schemeClr val="bg1"/>
                </a:solidFill>
              </a:rPr>
              <a:t>wall</a:t>
            </a:r>
            <a:r>
              <a:rPr lang="it-IT" sz="3200" dirty="0">
                <a:solidFill>
                  <a:schemeClr val="bg1"/>
                </a:solidFill>
              </a:rPr>
              <a:t> and, </a:t>
            </a:r>
            <a:r>
              <a:rPr lang="it-IT" sz="3200" dirty="0" err="1">
                <a:solidFill>
                  <a:schemeClr val="bg1"/>
                </a:solidFill>
              </a:rPr>
              <a:t>little</a:t>
            </a:r>
            <a:r>
              <a:rPr lang="it-IT" sz="3200" dirty="0">
                <a:solidFill>
                  <a:schemeClr val="bg1"/>
                </a:solidFill>
              </a:rPr>
              <a:t> by </a:t>
            </a:r>
            <a:r>
              <a:rPr lang="it-IT" sz="3200" dirty="0" err="1">
                <a:solidFill>
                  <a:schemeClr val="bg1"/>
                </a:solidFill>
              </a:rPr>
              <a:t>little</a:t>
            </a:r>
            <a:r>
              <a:rPr lang="it-IT" sz="3200" dirty="0">
                <a:solidFill>
                  <a:schemeClr val="bg1"/>
                </a:solidFill>
              </a:rPr>
              <a:t>, </a:t>
            </a:r>
            <a:r>
              <a:rPr lang="it-IT" sz="3200" dirty="0" err="1">
                <a:solidFill>
                  <a:schemeClr val="bg1"/>
                </a:solidFill>
              </a:rPr>
              <a:t>Berliners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started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removing</a:t>
            </a:r>
            <a:r>
              <a:rPr lang="it-IT" sz="3200" dirty="0">
                <a:solidFill>
                  <a:schemeClr val="bg1"/>
                </a:solidFill>
              </a:rPr>
              <a:t> parts of </a:t>
            </a:r>
            <a:r>
              <a:rPr lang="it-IT" sz="3200" dirty="0" err="1">
                <a:solidFill>
                  <a:schemeClr val="bg1"/>
                </a:solidFill>
              </a:rPr>
              <a:t>it</a:t>
            </a:r>
            <a:r>
              <a:rPr lang="it-IT" sz="3200" dirty="0">
                <a:solidFill>
                  <a:schemeClr val="bg1"/>
                </a:solidFill>
              </a:rPr>
              <a:t>. </a:t>
            </a:r>
            <a:r>
              <a:rPr lang="it-IT" sz="3200" dirty="0" err="1">
                <a:solidFill>
                  <a:schemeClr val="bg1"/>
                </a:solidFill>
              </a:rPr>
              <a:t>This</a:t>
            </a:r>
            <a:r>
              <a:rPr lang="it-IT" sz="3200" dirty="0">
                <a:solidFill>
                  <a:schemeClr val="bg1"/>
                </a:solidFill>
              </a:rPr>
              <a:t> event </a:t>
            </a:r>
            <a:r>
              <a:rPr lang="it-IT" sz="3200" dirty="0" err="1">
                <a:solidFill>
                  <a:schemeClr val="bg1"/>
                </a:solidFill>
              </a:rPr>
              <a:t>represented</a:t>
            </a:r>
            <a:r>
              <a:rPr lang="it-IT" sz="3200" dirty="0">
                <a:solidFill>
                  <a:schemeClr val="bg1"/>
                </a:solidFill>
              </a:rPr>
              <a:t>  the </a:t>
            </a:r>
            <a:r>
              <a:rPr lang="it-IT" sz="3200" dirty="0" err="1">
                <a:solidFill>
                  <a:schemeClr val="bg1"/>
                </a:solidFill>
              </a:rPr>
              <a:t>beginning</a:t>
            </a:r>
            <a:r>
              <a:rPr lang="it-IT" sz="3200" dirty="0">
                <a:solidFill>
                  <a:schemeClr val="bg1"/>
                </a:solidFill>
              </a:rPr>
              <a:t> of the </a:t>
            </a:r>
            <a:r>
              <a:rPr lang="it-IT" sz="3200" dirty="0" err="1">
                <a:solidFill>
                  <a:schemeClr val="bg1"/>
                </a:solidFill>
              </a:rPr>
              <a:t>pacification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>
                <a:solidFill>
                  <a:schemeClr val="bg1"/>
                </a:solidFill>
              </a:rPr>
              <a:t>between</a:t>
            </a:r>
            <a:r>
              <a:rPr lang="it-IT" sz="3200" dirty="0">
                <a:solidFill>
                  <a:schemeClr val="bg1"/>
                </a:solidFill>
              </a:rPr>
              <a:t> the </a:t>
            </a:r>
            <a:r>
              <a:rPr lang="it-IT" sz="3200" dirty="0" err="1">
                <a:solidFill>
                  <a:schemeClr val="bg1"/>
                </a:solidFill>
              </a:rPr>
              <a:t>Sovietic</a:t>
            </a:r>
            <a:r>
              <a:rPr lang="it-IT" sz="3200" dirty="0">
                <a:solidFill>
                  <a:schemeClr val="bg1"/>
                </a:solidFill>
              </a:rPr>
              <a:t> Germany and the Germany of the </a:t>
            </a:r>
            <a:r>
              <a:rPr lang="it-IT" sz="3200" dirty="0" err="1">
                <a:solidFill>
                  <a:schemeClr val="bg1"/>
                </a:solidFill>
              </a:rPr>
              <a:t>allies</a:t>
            </a:r>
            <a:r>
              <a:rPr lang="it-IT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 I PON 10.2.2A-FSEPON-SI-2018-106 - CUP D74F18000270006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306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and Berlin’s Wall</dc:title>
  <dc:creator>Elio e Nilo</dc:creator>
  <cp:lastModifiedBy>Windows User</cp:lastModifiedBy>
  <cp:revision>15</cp:revision>
  <dcterms:modified xsi:type="dcterms:W3CDTF">2019-06-22T09:07:22Z</dcterms:modified>
</cp:coreProperties>
</file>